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6623" autoAdjust="0"/>
  </p:normalViewPr>
  <p:slideViewPr>
    <p:cSldViewPr snapToGrid="0" snapToObjects="1">
      <p:cViewPr varScale="1">
        <p:scale>
          <a:sx n="114" d="100"/>
          <a:sy n="114" d="100"/>
        </p:scale>
        <p:origin x="30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10/17/2021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bit.ly/3n6Ge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bit.ly/3BM5zJ7"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bit.ly/3pcABpW"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bit.ly/2Z7o2Sd"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3jcGIXx"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bit.ly/2XoZwv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bit.ly/3BSYdU6"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bit.ly/3vtx7k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Vitto Russo Munarriz</a:t>
            </a:r>
          </a:p>
          <a:p>
            <a:r>
              <a:rPr lang="en-US" dirty="0">
                <a:solidFill>
                  <a:schemeClr val="bg2"/>
                </a:solidFill>
                <a:latin typeface="Abadi" panose="020B0604020104020204" pitchFamily="34" charset="0"/>
                <a:ea typeface="SF Pro" pitchFamily="2" charset="0"/>
                <a:cs typeface="SF Pro" pitchFamily="2" charset="0"/>
              </a:rPr>
              <a:t>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of October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numCol="2" anchor="t"/>
          <a:lstStyle/>
          <a:p>
            <a:pPr>
              <a:lnSpc>
                <a:spcPct val="100000"/>
              </a:lnSpc>
              <a:spcBef>
                <a:spcPts val="1400"/>
              </a:spcBef>
            </a:pPr>
            <a:r>
              <a:rPr lang="en-US" sz="2200" dirty="0">
                <a:solidFill>
                  <a:schemeClr val="accent3">
                    <a:lumMod val="25000"/>
                  </a:schemeClr>
                </a:solidFill>
                <a:latin typeface="Abadi"/>
              </a:rPr>
              <a:t>Using data visualization methods such as scatter plots, bar plots, and line graphs we could start to grasp a basic understanding of the correlation and importance of each feature.</a:t>
            </a:r>
          </a:p>
          <a:p>
            <a:pPr>
              <a:lnSpc>
                <a:spcPct val="100000"/>
              </a:lnSpc>
              <a:spcBef>
                <a:spcPts val="1400"/>
              </a:spcBef>
            </a:pPr>
            <a:r>
              <a:rPr lang="en-US" sz="2200" dirty="0">
                <a:solidFill>
                  <a:schemeClr val="accent3">
                    <a:lumMod val="25000"/>
                  </a:schemeClr>
                </a:solidFill>
                <a:latin typeface="Abadi"/>
              </a:rPr>
              <a:t>Some of the graphs we looked into include:</a:t>
            </a:r>
          </a:p>
          <a:p>
            <a:pPr lvl="1">
              <a:lnSpc>
                <a:spcPct val="100000"/>
              </a:lnSpc>
              <a:spcBef>
                <a:spcPts val="1400"/>
              </a:spcBef>
            </a:pPr>
            <a:r>
              <a:rPr lang="en-US" sz="1800" dirty="0">
                <a:solidFill>
                  <a:schemeClr val="accent3">
                    <a:lumMod val="25000"/>
                  </a:schemeClr>
                </a:solidFill>
                <a:latin typeface="Abadi"/>
              </a:rPr>
              <a:t>Payload vs Flight Number</a:t>
            </a:r>
          </a:p>
          <a:p>
            <a:pPr lvl="1">
              <a:lnSpc>
                <a:spcPct val="100000"/>
              </a:lnSpc>
              <a:spcBef>
                <a:spcPts val="1400"/>
              </a:spcBef>
            </a:pPr>
            <a:r>
              <a:rPr lang="en-US" sz="1800" dirty="0">
                <a:solidFill>
                  <a:schemeClr val="accent3">
                    <a:lumMod val="25000"/>
                  </a:schemeClr>
                </a:solidFill>
                <a:latin typeface="Abadi"/>
              </a:rPr>
              <a:t>Launch Site vs Flight Number</a:t>
            </a:r>
          </a:p>
          <a:p>
            <a:pPr lvl="1">
              <a:lnSpc>
                <a:spcPct val="100000"/>
              </a:lnSpc>
              <a:spcBef>
                <a:spcPts val="1400"/>
              </a:spcBef>
            </a:pPr>
            <a:r>
              <a:rPr lang="en-US" sz="1800" dirty="0">
                <a:solidFill>
                  <a:schemeClr val="accent3">
                    <a:lumMod val="25000"/>
                  </a:schemeClr>
                </a:solidFill>
                <a:latin typeface="Abadi"/>
              </a:rPr>
              <a:t>Launch Site vs Payload Mass</a:t>
            </a:r>
          </a:p>
          <a:p>
            <a:pPr lvl="1">
              <a:lnSpc>
                <a:spcPct val="100000"/>
              </a:lnSpc>
              <a:spcBef>
                <a:spcPts val="1400"/>
              </a:spcBef>
            </a:pPr>
            <a:r>
              <a:rPr lang="en-US" sz="1800" dirty="0">
                <a:solidFill>
                  <a:schemeClr val="accent3">
                    <a:lumMod val="25000"/>
                  </a:schemeClr>
                </a:solidFill>
                <a:latin typeface="Abadi"/>
              </a:rPr>
              <a:t>Success rate vs Orbit</a:t>
            </a:r>
          </a:p>
          <a:p>
            <a:pPr lvl="1">
              <a:lnSpc>
                <a:spcPct val="100000"/>
              </a:lnSpc>
              <a:spcBef>
                <a:spcPts val="1400"/>
              </a:spcBef>
            </a:pPr>
            <a:r>
              <a:rPr lang="en-US" sz="1800" dirty="0">
                <a:solidFill>
                  <a:schemeClr val="accent3">
                    <a:lumMod val="25000"/>
                  </a:schemeClr>
                </a:solidFill>
                <a:latin typeface="Abadi"/>
              </a:rPr>
              <a:t>Orbit vs Flight Number</a:t>
            </a:r>
          </a:p>
          <a:p>
            <a:pPr lvl="1">
              <a:lnSpc>
                <a:spcPct val="100000"/>
              </a:lnSpc>
              <a:spcBef>
                <a:spcPts val="1400"/>
              </a:spcBef>
            </a:pPr>
            <a:r>
              <a:rPr lang="en-US" sz="1800" dirty="0">
                <a:solidFill>
                  <a:schemeClr val="accent3">
                    <a:lumMod val="25000"/>
                  </a:schemeClr>
                </a:solidFill>
                <a:latin typeface="Abadi"/>
              </a:rPr>
              <a:t>Orbit vs Payload Mass</a:t>
            </a:r>
          </a:p>
          <a:p>
            <a:pPr lvl="1">
              <a:lnSpc>
                <a:spcPct val="100000"/>
              </a:lnSpc>
              <a:spcBef>
                <a:spcPts val="1400"/>
              </a:spcBef>
            </a:pPr>
            <a:r>
              <a:rPr lang="en-US" sz="1800" dirty="0">
                <a:solidFill>
                  <a:schemeClr val="accent3">
                    <a:lumMod val="25000"/>
                  </a:schemeClr>
                </a:solidFill>
                <a:latin typeface="Abadi"/>
              </a:rPr>
              <a:t>Success Rate vs Years</a:t>
            </a:r>
          </a:p>
          <a:p>
            <a:pPr>
              <a:lnSpc>
                <a:spcPct val="100000"/>
              </a:lnSpc>
              <a:spcBef>
                <a:spcPts val="1400"/>
              </a:spcBef>
            </a:pPr>
            <a:r>
              <a:rPr lang="en-US" sz="2200" dirty="0">
                <a:solidFill>
                  <a:schemeClr val="accent3">
                    <a:lumMod val="25000"/>
                  </a:schemeClr>
                </a:solidFill>
                <a:latin typeface="Abadi"/>
              </a:rPr>
              <a:t>The main conclusion of these exercise is the correlation and weight found between launch site, payload mass and orbit vs the success rate of the mission.</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https://bit.ly/3n6GeDF</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the SQL engine we could obtain interesting analysis on the information we had extracted previously.</a:t>
            </a:r>
          </a:p>
          <a:p>
            <a:pPr>
              <a:lnSpc>
                <a:spcPct val="100000"/>
              </a:lnSpc>
              <a:spcBef>
                <a:spcPts val="1400"/>
              </a:spcBef>
            </a:pPr>
            <a:r>
              <a:rPr lang="en-US" sz="2200" dirty="0">
                <a:solidFill>
                  <a:schemeClr val="accent3">
                    <a:lumMod val="25000"/>
                  </a:schemeClr>
                </a:solidFill>
                <a:latin typeface="Abadi"/>
              </a:rPr>
              <a:t>Insights:</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successful landing on a ground pad was achieved in 2015</a:t>
            </a:r>
          </a:p>
          <a:p>
            <a:pPr lvl="1">
              <a:lnSpc>
                <a:spcPct val="100000"/>
              </a:lnSpc>
              <a:spcBef>
                <a:spcPts val="1400"/>
              </a:spcBef>
            </a:pPr>
            <a:r>
              <a:rPr lang="en-US" sz="1800" dirty="0">
                <a:solidFill>
                  <a:schemeClr val="accent3">
                    <a:lumMod val="25000"/>
                  </a:schemeClr>
                </a:solidFill>
                <a:latin typeface="Abadi" panose="020B0604020104020204" pitchFamily="34" charset="0"/>
              </a:rPr>
              <a:t>Only 4 booster versions have successfully landed with an initial payload mas between 4000 and 6000 kgs</a:t>
            </a:r>
          </a:p>
          <a:p>
            <a:pPr lvl="1">
              <a:lnSpc>
                <a:spcPct val="100000"/>
              </a:lnSpc>
              <a:spcBef>
                <a:spcPts val="1400"/>
              </a:spcBef>
            </a:pPr>
            <a:r>
              <a:rPr lang="en-US" sz="1800" dirty="0">
                <a:solidFill>
                  <a:schemeClr val="accent3">
                    <a:lumMod val="25000"/>
                  </a:schemeClr>
                </a:solidFill>
                <a:latin typeface="Abadi" panose="020B0604020104020204" pitchFamily="34" charset="0"/>
              </a:rPr>
              <a:t>Since the historical data has been recollected there have been 38 successful launches</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a:t>
            </a:r>
            <a:r>
              <a:rPr lang="en-US" sz="2200" dirty="0">
                <a:solidFill>
                  <a:schemeClr val="accent3">
                    <a:lumMod val="25000"/>
                  </a:schemeClr>
                </a:solidFill>
                <a:latin typeface="Abadi" panose="020B0604020104020204" pitchFamily="34" charset="0"/>
                <a:hlinkClick r:id="rId3"/>
              </a:rPr>
              <a:t>https://bit.ly/3BM5zJ7</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Folium plugins we built an interactive map including markers, lines and circles to provide an easier understanding of the information.</a:t>
            </a:r>
          </a:p>
          <a:p>
            <a:pPr>
              <a:lnSpc>
                <a:spcPct val="100000"/>
              </a:lnSpc>
              <a:spcBef>
                <a:spcPts val="1400"/>
              </a:spcBef>
            </a:pPr>
            <a:r>
              <a:rPr lang="en-US" sz="2200" dirty="0">
                <a:solidFill>
                  <a:schemeClr val="accent3">
                    <a:lumMod val="25000"/>
                  </a:schemeClr>
                </a:solidFill>
                <a:latin typeface="Abadi" panose="020B0604020104020204" pitchFamily="34" charset="0"/>
              </a:rPr>
              <a:t>To have a context of the area we mapped all the launches to their geographical location. An interesting insight is that both </a:t>
            </a:r>
            <a:r>
              <a:rPr lang="es-CO" sz="2200" dirty="0">
                <a:solidFill>
                  <a:schemeClr val="accent3">
                    <a:lumMod val="25000"/>
                  </a:schemeClr>
                </a:solidFill>
                <a:latin typeface="Abadi" panose="020B0604020104020204" pitchFamily="34" charset="0"/>
              </a:rPr>
              <a:t>KSC LC-39A and CCAFS SLC-40 are </a:t>
            </a:r>
            <a:r>
              <a:rPr lang="en-US" sz="2200" dirty="0">
                <a:solidFill>
                  <a:schemeClr val="accent3">
                    <a:lumMod val="25000"/>
                  </a:schemeClr>
                </a:solidFill>
                <a:latin typeface="Abadi" panose="020B0604020104020204" pitchFamily="34" charset="0"/>
              </a:rPr>
              <a:t>relatively</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close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together</a:t>
            </a:r>
            <a:r>
              <a:rPr lang="es-CO" sz="2200" dirty="0">
                <a:solidFill>
                  <a:schemeClr val="accent3">
                    <a:lumMod val="25000"/>
                  </a:schemeClr>
                </a:solidFill>
                <a:latin typeface="Abadi" panose="020B0604020104020204" pitchFamily="34" charset="0"/>
              </a:rPr>
              <a:t>.</a:t>
            </a:r>
          </a:p>
          <a:p>
            <a:pPr>
              <a:lnSpc>
                <a:spcPct val="100000"/>
              </a:lnSpc>
              <a:spcBef>
                <a:spcPts val="1400"/>
              </a:spcBef>
            </a:pPr>
            <a:r>
              <a:rPr lang="es-CO" sz="2200" dirty="0" err="1">
                <a:solidFill>
                  <a:schemeClr val="accent3">
                    <a:lumMod val="25000"/>
                  </a:schemeClr>
                </a:solidFill>
                <a:latin typeface="Abadi" panose="020B0604020104020204" pitchFamily="34" charset="0"/>
              </a:rPr>
              <a:t>Also</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is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distance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to</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both</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closest</a:t>
            </a:r>
            <a:r>
              <a:rPr lang="es-CO" sz="2200" dirty="0">
                <a:solidFill>
                  <a:schemeClr val="accent3">
                    <a:lumMod val="25000"/>
                  </a:schemeClr>
                </a:solidFill>
                <a:latin typeface="Abadi" panose="020B0604020104020204" pitchFamily="34" charset="0"/>
              </a:rPr>
              <a:t> mayor </a:t>
            </a:r>
            <a:r>
              <a:rPr lang="es-CO" sz="2200" dirty="0" err="1">
                <a:solidFill>
                  <a:schemeClr val="accent3">
                    <a:lumMod val="25000"/>
                  </a:schemeClr>
                </a:solidFill>
                <a:latin typeface="Abadi" panose="020B0604020104020204" pitchFamily="34" charset="0"/>
              </a:rPr>
              <a:t>city</a:t>
            </a:r>
            <a:r>
              <a:rPr lang="es-CO" sz="2200" dirty="0">
                <a:solidFill>
                  <a:schemeClr val="accent3">
                    <a:lumMod val="25000"/>
                  </a:schemeClr>
                </a:solidFill>
                <a:latin typeface="Abadi" panose="020B0604020104020204" pitchFamily="34" charset="0"/>
              </a:rPr>
              <a:t> and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shore </a:t>
            </a:r>
            <a:r>
              <a:rPr lang="es-CO" sz="2200" dirty="0" err="1">
                <a:solidFill>
                  <a:schemeClr val="accent3">
                    <a:lumMod val="25000"/>
                  </a:schemeClr>
                </a:solidFill>
                <a:latin typeface="Abadi" panose="020B0604020104020204" pitchFamily="34" charset="0"/>
              </a:rPr>
              <a:t>which</a:t>
            </a:r>
            <a:r>
              <a:rPr lang="es-CO" sz="2200" dirty="0">
                <a:solidFill>
                  <a:schemeClr val="accent3">
                    <a:lumMod val="25000"/>
                  </a:schemeClr>
                </a:solidFill>
                <a:latin typeface="Abadi" panose="020B0604020104020204" pitchFamily="34" charset="0"/>
              </a:rPr>
              <a:t> are </a:t>
            </a:r>
            <a:r>
              <a:rPr lang="es-CO" sz="2200" dirty="0" err="1">
                <a:solidFill>
                  <a:schemeClr val="accent3">
                    <a:lumMod val="25000"/>
                  </a:schemeClr>
                </a:solidFill>
                <a:latin typeface="Abadi" panose="020B0604020104020204" pitchFamily="34" charset="0"/>
              </a:rPr>
              <a:t>approximate</a:t>
            </a:r>
            <a:r>
              <a:rPr lang="es-CO" sz="2200" dirty="0">
                <a:solidFill>
                  <a:schemeClr val="accent3">
                    <a:lumMod val="25000"/>
                  </a:schemeClr>
                </a:solidFill>
                <a:latin typeface="Abadi" panose="020B0604020104020204" pitchFamily="34" charset="0"/>
              </a:rPr>
              <a:t> 71km and 8km </a:t>
            </a:r>
            <a:r>
              <a:rPr lang="es-CO" sz="2200" dirty="0" err="1">
                <a:solidFill>
                  <a:schemeClr val="accent3">
                    <a:lumMod val="25000"/>
                  </a:schemeClr>
                </a:solidFill>
                <a:latin typeface="Abadi" panose="020B0604020104020204" pitchFamily="34" charset="0"/>
              </a:rPr>
              <a:t>of</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distance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away</a:t>
            </a:r>
            <a:r>
              <a:rPr lang="es-CO"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https://bit.ly/3pcABpW</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built displayed 2 main plots, a pie chart and a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Both plots could be changed interactively with a dropdown menu listing all the launch sites and an option with all launches displayed and secondly a range slicer to change the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A dashboard, and specifically this dashboard, is a easy and intuitive way to discover cleaver insights like the range in which launches have a higher success rate and which launches are better than other.</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https://bit.ly/2Z7o2Sd</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some given algorithms, in specific classification algorithms, categorical input values are not accepted, for that reason categorical values are translated into numerical values. These translated values despair with numerical values like payload mass and cause bias in the algorithm weight.</a:t>
            </a:r>
          </a:p>
          <a:p>
            <a:pPr>
              <a:lnSpc>
                <a:spcPct val="100000"/>
              </a:lnSpc>
              <a:spcBef>
                <a:spcPts val="1400"/>
              </a:spcBef>
            </a:pPr>
            <a:r>
              <a:rPr lang="en-US" sz="2200" dirty="0">
                <a:solidFill>
                  <a:schemeClr val="accent3">
                    <a:lumMod val="25000"/>
                  </a:schemeClr>
                </a:solidFill>
                <a:latin typeface="Abadi" panose="020B0604020104020204" pitchFamily="34" charset="0"/>
              </a:rPr>
              <a:t>In this section we standardized all input values, trained 4 different models and obtained the most efficient values of the hyper parameters for each one.</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https://bit.ly/3jcGIXx</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Diagram&#10;&#10;Description automatically generated">
            <a:extLst>
              <a:ext uri="{FF2B5EF4-FFF2-40B4-BE49-F238E27FC236}">
                <a16:creationId xmlns:a16="http://schemas.microsoft.com/office/drawing/2014/main" id="{6BEFCB6D-22D6-4B4A-9153-F050EFECBEC6}"/>
              </a:ext>
            </a:extLst>
          </p:cNvPr>
          <p:cNvPicPr>
            <a:picLocks noChangeAspect="1"/>
          </p:cNvPicPr>
          <p:nvPr/>
        </p:nvPicPr>
        <p:blipFill>
          <a:blip r:embed="rId4"/>
          <a:stretch>
            <a:fillRect/>
          </a:stretch>
        </p:blipFill>
        <p:spPr>
          <a:xfrm>
            <a:off x="5772236" y="4210407"/>
            <a:ext cx="4157007" cy="215448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During the EDA using data visualization Flight Number vs Launch Site resulted in the conclusion that “KSC LC 39A” and “VAFB SLC 4E” were the highest success rate of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BC76277-F8D0-48E2-BEA1-BEDB422CFF4F}"/>
              </a:ext>
            </a:extLst>
          </p:cNvPr>
          <p:cNvPicPr>
            <a:picLocks noChangeAspect="1"/>
          </p:cNvPicPr>
          <p:nvPr/>
        </p:nvPicPr>
        <p:blipFill>
          <a:blip r:embed="rId3"/>
          <a:stretch>
            <a:fillRect/>
          </a:stretch>
        </p:blipFill>
        <p:spPr>
          <a:xfrm>
            <a:off x="5863771" y="1624510"/>
            <a:ext cx="4878893" cy="44010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interesting trend with launches with more than 7500Kg of payload mass tend to be for successful in general.</a:t>
            </a:r>
          </a:p>
          <a:p>
            <a:pPr>
              <a:lnSpc>
                <a:spcPct val="100000"/>
              </a:lnSpc>
              <a:spcBef>
                <a:spcPts val="1400"/>
              </a:spcBef>
            </a:pPr>
            <a:r>
              <a:rPr lang="en-US" sz="2200" dirty="0">
                <a:solidFill>
                  <a:schemeClr val="accent3">
                    <a:lumMod val="25000"/>
                  </a:schemeClr>
                </a:solidFill>
                <a:latin typeface="Abadi" panose="020B0604020104020204" pitchFamily="34" charset="0"/>
              </a:rPr>
              <a:t>But a concentration of failed launches can be seen in both the first and third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8F01453-CA38-4730-9FAB-E29AAB4293FD}"/>
              </a:ext>
            </a:extLst>
          </p:cNvPr>
          <p:cNvPicPr>
            <a:picLocks noChangeAspect="1"/>
          </p:cNvPicPr>
          <p:nvPr/>
        </p:nvPicPr>
        <p:blipFill>
          <a:blip r:embed="rId3"/>
          <a:stretch>
            <a:fillRect/>
          </a:stretch>
        </p:blipFill>
        <p:spPr>
          <a:xfrm>
            <a:off x="5177173" y="1779472"/>
            <a:ext cx="6206317" cy="363770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ES-L1, GEO, HEO and SSO orbits all have a 100% success rate for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0E8969B-A276-43BE-905E-2F219662B72C}"/>
              </a:ext>
            </a:extLst>
          </p:cNvPr>
          <p:cNvPicPr>
            <a:picLocks noChangeAspect="1"/>
          </p:cNvPicPr>
          <p:nvPr/>
        </p:nvPicPr>
        <p:blipFill>
          <a:blip r:embed="rId3"/>
          <a:stretch>
            <a:fillRect/>
          </a:stretch>
        </p:blipFill>
        <p:spPr>
          <a:xfrm>
            <a:off x="5910579" y="2217153"/>
            <a:ext cx="5109363" cy="34547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scatter plot you can observe that the 100% success rate also have a low number of launches as well as a tend of new orbits most recently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1A0C689-482B-4E95-ACF6-6A0EF3859D8E}"/>
              </a:ext>
            </a:extLst>
          </p:cNvPr>
          <p:cNvPicPr>
            <a:picLocks noChangeAspect="1"/>
          </p:cNvPicPr>
          <p:nvPr/>
        </p:nvPicPr>
        <p:blipFill>
          <a:blip r:embed="rId3"/>
          <a:stretch>
            <a:fillRect/>
          </a:stretch>
        </p:blipFill>
        <p:spPr>
          <a:xfrm>
            <a:off x="5175883" y="1868556"/>
            <a:ext cx="5652611" cy="36926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scatter plot of orbits most of the high success rate orbits have a payload mass on the lower side of the scale.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858CCD2-607A-4560-BBD6-DC442DA2978D}"/>
              </a:ext>
            </a:extLst>
          </p:cNvPr>
          <p:cNvPicPr>
            <a:picLocks noChangeAspect="1"/>
          </p:cNvPicPr>
          <p:nvPr/>
        </p:nvPicPr>
        <p:blipFill>
          <a:blip r:embed="rId3"/>
          <a:stretch>
            <a:fillRect/>
          </a:stretch>
        </p:blipFill>
        <p:spPr>
          <a:xfrm>
            <a:off x="5541055" y="2191657"/>
            <a:ext cx="5530589" cy="354948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well as the analysis we are doing during this report SpaceX is also optimizing launches year after year and that shows in the increase every year of successful launches.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8C6AE03-2E13-4D8A-B798-8AE324CE6920}"/>
              </a:ext>
            </a:extLst>
          </p:cNvPr>
          <p:cNvPicPr>
            <a:picLocks noChangeAspect="1"/>
          </p:cNvPicPr>
          <p:nvPr/>
        </p:nvPicPr>
        <p:blipFill>
          <a:blip r:embed="rId3"/>
          <a:stretch>
            <a:fillRect/>
          </a:stretch>
        </p:blipFill>
        <p:spPr>
          <a:xfrm>
            <a:off x="5791200" y="1992472"/>
            <a:ext cx="5325989" cy="342583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total SpaceX has launched from 4 unique launch sites inside the USA.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92F3504-D274-4A57-A288-77C10CBE685B}"/>
              </a:ext>
            </a:extLst>
          </p:cNvPr>
          <p:cNvPicPr>
            <a:picLocks noChangeAspect="1"/>
          </p:cNvPicPr>
          <p:nvPr/>
        </p:nvPicPr>
        <p:blipFill>
          <a:blip r:embed="rId3"/>
          <a:stretch>
            <a:fillRect/>
          </a:stretch>
        </p:blipFill>
        <p:spPr>
          <a:xfrm>
            <a:off x="4661059" y="2743356"/>
            <a:ext cx="1963489" cy="287581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the launch sites that start with CCA is the launch site that were used more frequently in early days in which landing wasn’t even attempted.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B9AFF81-CA2A-4088-8142-88BEC5594327}"/>
              </a:ext>
            </a:extLst>
          </p:cNvPr>
          <p:cNvPicPr>
            <a:picLocks noChangeAspect="1"/>
          </p:cNvPicPr>
          <p:nvPr/>
        </p:nvPicPr>
        <p:blipFill>
          <a:blip r:embed="rId3"/>
          <a:stretch>
            <a:fillRect/>
          </a:stretch>
        </p:blipFill>
        <p:spPr>
          <a:xfrm>
            <a:off x="484992" y="3696750"/>
            <a:ext cx="11222016" cy="159089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NASA, one of the main clients of SpaceX, has since its inception launched more than 45 tons of payload mass into space with SpaceX’s rockets.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54D5FBC-BE28-473F-9A3B-6E8AAC34D2C9}"/>
              </a:ext>
            </a:extLst>
          </p:cNvPr>
          <p:cNvPicPr>
            <a:picLocks noChangeAspect="1"/>
          </p:cNvPicPr>
          <p:nvPr/>
        </p:nvPicPr>
        <p:blipFill rotWithShape="1">
          <a:blip r:embed="rId3"/>
          <a:srcRect t="5253"/>
          <a:stretch/>
        </p:blipFill>
        <p:spPr>
          <a:xfrm>
            <a:off x="5552793" y="3672114"/>
            <a:ext cx="1390113" cy="183247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F9 v1.1, one of SpaceX’s initial rockets has averaged a total payload mass per launch of 2928 Kgs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863A5D8-3E62-4B23-98A8-CCE1D73748AD}"/>
              </a:ext>
            </a:extLst>
          </p:cNvPr>
          <p:cNvPicPr>
            <a:picLocks noChangeAspect="1"/>
          </p:cNvPicPr>
          <p:nvPr/>
        </p:nvPicPr>
        <p:blipFill>
          <a:blip r:embed="rId3"/>
          <a:stretch>
            <a:fillRect/>
          </a:stretch>
        </p:blipFill>
        <p:spPr>
          <a:xfrm>
            <a:off x="4640746" y="3904343"/>
            <a:ext cx="2910508" cy="124736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SpaceX’s first ground pad successful launch was accomplished in 2015 on launch pad CCAFS LC-40 going to a LEO orbit for the customer </a:t>
            </a:r>
            <a:r>
              <a:rPr lang="en-US" sz="2200" dirty="0" err="1">
                <a:solidFill>
                  <a:schemeClr val="accent3">
                    <a:lumMod val="25000"/>
                  </a:schemeClr>
                </a:solidFill>
                <a:latin typeface="Abadi"/>
              </a:rPr>
              <a:t>Orbcomm</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F22660D-7FF9-4CDA-8FBB-B6C0D8BCB17B}"/>
              </a:ext>
            </a:extLst>
          </p:cNvPr>
          <p:cNvPicPr>
            <a:picLocks noChangeAspect="1"/>
          </p:cNvPicPr>
          <p:nvPr/>
        </p:nvPicPr>
        <p:blipFill>
          <a:blip r:embed="rId3"/>
          <a:stretch>
            <a:fillRect/>
          </a:stretch>
        </p:blipFill>
        <p:spPr>
          <a:xfrm>
            <a:off x="213974" y="4162789"/>
            <a:ext cx="11764051" cy="6866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total only 4 booster versions have successfully landed in a </a:t>
            </a:r>
            <a:r>
              <a:rPr lang="en-US" sz="2200" dirty="0" err="1">
                <a:solidFill>
                  <a:schemeClr val="accent3">
                    <a:lumMod val="25000"/>
                  </a:schemeClr>
                </a:solidFill>
                <a:latin typeface="Abadi"/>
              </a:rPr>
              <a:t>droneship</a:t>
            </a:r>
            <a:r>
              <a:rPr lang="en-US" sz="2200" dirty="0">
                <a:solidFill>
                  <a:schemeClr val="accent3">
                    <a:lumMod val="25000"/>
                  </a:schemeClr>
                </a:solidFill>
                <a:latin typeface="Abadi"/>
              </a:rPr>
              <a:t> with a payload mass between 4000 and 6000 kgs.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858DA02-55E7-4DEB-BE09-7E45AD30F492}"/>
              </a:ext>
            </a:extLst>
          </p:cNvPr>
          <p:cNvPicPr>
            <a:picLocks noChangeAspect="1"/>
          </p:cNvPicPr>
          <p:nvPr/>
        </p:nvPicPr>
        <p:blipFill>
          <a:blip r:embed="rId3"/>
          <a:stretch>
            <a:fillRect/>
          </a:stretch>
        </p:blipFill>
        <p:spPr>
          <a:xfrm>
            <a:off x="4949371" y="3602008"/>
            <a:ext cx="1773610" cy="224119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Inherently much, SpaceX is either known to have a successful landing or don’t attempt a landing since it is the first 2 most common results of the landing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0AE3C9B-2234-421D-934C-877CACAE1499}"/>
              </a:ext>
            </a:extLst>
          </p:cNvPr>
          <p:cNvPicPr>
            <a:picLocks noChangeAspect="1"/>
          </p:cNvPicPr>
          <p:nvPr/>
        </p:nvPicPr>
        <p:blipFill>
          <a:blip r:embed="rId3"/>
          <a:stretch>
            <a:fillRect/>
          </a:stretch>
        </p:blipFill>
        <p:spPr>
          <a:xfrm>
            <a:off x="4981932" y="2771772"/>
            <a:ext cx="2091758" cy="37920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total 12 booster version have been launched into space with the mas payload mass ever attempted. This is the list of booster versions.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FD539F8-6231-44C0-9E5F-FE7FBC797A72}"/>
              </a:ext>
            </a:extLst>
          </p:cNvPr>
          <p:cNvPicPr>
            <a:picLocks noChangeAspect="1"/>
          </p:cNvPicPr>
          <p:nvPr/>
        </p:nvPicPr>
        <p:blipFill>
          <a:blip r:embed="rId3"/>
          <a:stretch>
            <a:fillRect/>
          </a:stretch>
        </p:blipFill>
        <p:spPr>
          <a:xfrm>
            <a:off x="5326743" y="2727086"/>
            <a:ext cx="1225016" cy="410937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60847"/>
            <a:ext cx="10515600" cy="446472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report we explore the data collection process via web scrapping online repository, Wikipedia, and API integration directly with SpaceX's data source.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Feature engineering is used to discover the most valuable information that would benefit the creation of a model capable of predicting if a launch is successful or not before countdown.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Multiple algorithms were explored and optimized for the best results possible. Two algorithms gave a great results with 94% accuracy with out of sample data.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Only 2 failed landings occurred in 2015 and while on 1 successfully landed the other were controlled or were not attempted.</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E1D3646-27E1-417F-80DB-DA9D5847C9BF}"/>
              </a:ext>
            </a:extLst>
          </p:cNvPr>
          <p:cNvPicPr>
            <a:picLocks noChangeAspect="1"/>
          </p:cNvPicPr>
          <p:nvPr/>
        </p:nvPicPr>
        <p:blipFill>
          <a:blip r:embed="rId3"/>
          <a:stretch>
            <a:fillRect/>
          </a:stretch>
        </p:blipFill>
        <p:spPr>
          <a:xfrm>
            <a:off x="3477229" y="3096943"/>
            <a:ext cx="4829823" cy="26818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Between 2010 and 2017 the success rate of SpaceX is more than 50% while having an equal 5 failed and successful attempts of landing on a drone ship.</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7980FE1-B1A8-486D-9A4C-F1793DA43787}"/>
              </a:ext>
            </a:extLst>
          </p:cNvPr>
          <p:cNvPicPr>
            <a:picLocks noChangeAspect="1"/>
          </p:cNvPicPr>
          <p:nvPr/>
        </p:nvPicPr>
        <p:blipFill rotWithShape="1">
          <a:blip r:embed="rId3"/>
          <a:srcRect t="7850"/>
          <a:stretch/>
        </p:blipFill>
        <p:spPr>
          <a:xfrm>
            <a:off x="4572000" y="3429000"/>
            <a:ext cx="2714678" cy="23886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0639" y="167106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concur with at least one launch site in either east or west coast of the united states.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USA Map with SpaceX launch sites</a:t>
            </a:r>
          </a:p>
        </p:txBody>
      </p:sp>
      <p:pic>
        <p:nvPicPr>
          <p:cNvPr id="6" name="Picture 5">
            <a:extLst>
              <a:ext uri="{FF2B5EF4-FFF2-40B4-BE49-F238E27FC236}">
                <a16:creationId xmlns:a16="http://schemas.microsoft.com/office/drawing/2014/main" id="{A7DAC766-CD7E-426E-9BAD-01565FD474E8}"/>
              </a:ext>
            </a:extLst>
          </p:cNvPr>
          <p:cNvPicPr>
            <a:picLocks noChangeAspect="1"/>
          </p:cNvPicPr>
          <p:nvPr/>
        </p:nvPicPr>
        <p:blipFill>
          <a:blip r:embed="rId3"/>
          <a:stretch>
            <a:fillRect/>
          </a:stretch>
        </p:blipFill>
        <p:spPr>
          <a:xfrm>
            <a:off x="2486325" y="2407778"/>
            <a:ext cx="7082971" cy="391157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launch outcomes can be visualized in the map via the colored labeled markers.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Per Launch Site</a:t>
            </a:r>
          </a:p>
        </p:txBody>
      </p:sp>
      <p:pic>
        <p:nvPicPr>
          <p:cNvPr id="4" name="Picture 3">
            <a:extLst>
              <a:ext uri="{FF2B5EF4-FFF2-40B4-BE49-F238E27FC236}">
                <a16:creationId xmlns:a16="http://schemas.microsoft.com/office/drawing/2014/main" id="{9E725D2B-2163-4B53-A0A5-609963F6B309}"/>
              </a:ext>
            </a:extLst>
          </p:cNvPr>
          <p:cNvPicPr>
            <a:picLocks noChangeAspect="1"/>
          </p:cNvPicPr>
          <p:nvPr/>
        </p:nvPicPr>
        <p:blipFill>
          <a:blip r:embed="rId3"/>
          <a:stretch>
            <a:fillRect/>
          </a:stretch>
        </p:blipFill>
        <p:spPr>
          <a:xfrm>
            <a:off x="2419350" y="2588495"/>
            <a:ext cx="7258050" cy="40598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383765"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Both launch sites in Florida, USA are close to the mayor city, Orlando, </a:t>
            </a:r>
            <a:r>
              <a:rPr lang="en-US" sz="2200" dirty="0" err="1">
                <a:solidFill>
                  <a:schemeClr val="accent3">
                    <a:lumMod val="25000"/>
                  </a:schemeClr>
                </a:solidFill>
                <a:latin typeface="Abadi"/>
              </a:rPr>
              <a:t>aprox</a:t>
            </a:r>
            <a:r>
              <a:rPr lang="en-US" sz="2200" dirty="0">
                <a:solidFill>
                  <a:schemeClr val="accent3">
                    <a:lumMod val="25000"/>
                  </a:schemeClr>
                </a:solidFill>
                <a:latin typeface="Abadi"/>
              </a:rPr>
              <a:t> 72 Kms away.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Contextual map of launch sites </a:t>
            </a:r>
          </a:p>
        </p:txBody>
      </p:sp>
      <p:pic>
        <p:nvPicPr>
          <p:cNvPr id="4" name="Picture 3">
            <a:extLst>
              <a:ext uri="{FF2B5EF4-FFF2-40B4-BE49-F238E27FC236}">
                <a16:creationId xmlns:a16="http://schemas.microsoft.com/office/drawing/2014/main" id="{DF0A0119-3AB0-4C30-9CD0-C4C8EB27914F}"/>
              </a:ext>
            </a:extLst>
          </p:cNvPr>
          <p:cNvPicPr>
            <a:picLocks noChangeAspect="1"/>
          </p:cNvPicPr>
          <p:nvPr/>
        </p:nvPicPr>
        <p:blipFill>
          <a:blip r:embed="rId3"/>
          <a:stretch>
            <a:fillRect/>
          </a:stretch>
        </p:blipFill>
        <p:spPr>
          <a:xfrm>
            <a:off x="2824163" y="2724558"/>
            <a:ext cx="6700525" cy="370265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dashboard created an intuitive and interactive way to visualize data helped encounter interesting insights of data. Launch site “KSC LC-39A” is responsible of 41.7% of successful landings.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Distribution per Launch Site</a:t>
            </a:r>
          </a:p>
        </p:txBody>
      </p:sp>
      <p:pic>
        <p:nvPicPr>
          <p:cNvPr id="4" name="Picture 3">
            <a:extLst>
              <a:ext uri="{FF2B5EF4-FFF2-40B4-BE49-F238E27FC236}">
                <a16:creationId xmlns:a16="http://schemas.microsoft.com/office/drawing/2014/main" id="{2AA9262F-FB34-47CD-A170-B6849C3D33C7}"/>
              </a:ext>
            </a:extLst>
          </p:cNvPr>
          <p:cNvPicPr>
            <a:picLocks noChangeAspect="1"/>
          </p:cNvPicPr>
          <p:nvPr/>
        </p:nvPicPr>
        <p:blipFill>
          <a:blip r:embed="rId3"/>
          <a:stretch>
            <a:fillRect/>
          </a:stretch>
        </p:blipFill>
        <p:spPr>
          <a:xfrm>
            <a:off x="1274836" y="3059418"/>
            <a:ext cx="9505950" cy="31669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“KSC LC-39A” has the highest success rate of any launch sites with 76.9% of successful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4" name="Picture 3">
            <a:extLst>
              <a:ext uri="{FF2B5EF4-FFF2-40B4-BE49-F238E27FC236}">
                <a16:creationId xmlns:a16="http://schemas.microsoft.com/office/drawing/2014/main" id="{7E62349C-51A2-4F9E-A6AF-1DEAF4D64284}"/>
              </a:ext>
            </a:extLst>
          </p:cNvPr>
          <p:cNvPicPr>
            <a:picLocks noChangeAspect="1"/>
          </p:cNvPicPr>
          <p:nvPr/>
        </p:nvPicPr>
        <p:blipFill>
          <a:blip r:embed="rId3"/>
          <a:stretch>
            <a:fillRect/>
          </a:stretch>
        </p:blipFill>
        <p:spPr>
          <a:xfrm>
            <a:off x="1295781" y="2590799"/>
            <a:ext cx="9600438" cy="328782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range of 2000 kgs to roughly 6500 kgs is were most of the successful landings occur.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9667BAA8-7A73-416A-8B34-B01736C271E0}"/>
              </a:ext>
            </a:extLst>
          </p:cNvPr>
          <p:cNvPicPr>
            <a:picLocks noChangeAspect="1"/>
          </p:cNvPicPr>
          <p:nvPr/>
        </p:nvPicPr>
        <p:blipFill>
          <a:blip r:embed="rId3"/>
          <a:stretch>
            <a:fillRect/>
          </a:stretch>
        </p:blipFill>
        <p:spPr>
          <a:xfrm>
            <a:off x="1122565" y="3358946"/>
            <a:ext cx="9810491" cy="266662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30833"/>
            <a:ext cx="10530114" cy="4525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pPr marL="0" indent="0">
              <a:spcBef>
                <a:spcPts val="1400"/>
              </a:spcBef>
              <a:buNone/>
            </a:pPr>
            <a:r>
              <a:rPr lang="en-US" sz="2200" dirty="0">
                <a:solidFill>
                  <a:schemeClr val="accent3">
                    <a:lumMod val="25000"/>
                  </a:schemeClr>
                </a:solidFill>
                <a:latin typeface="Abadi" panose="020B0604020104020204" pitchFamily="34" charset="0"/>
              </a:rPr>
              <a:t>To be able to competitively compete and bid against SpaceX a determining factor is being able to predict the proposed cost of SpaceX’s bid. Since their cost is mayorly affected if the launch successful or not it is valuable to predict this before hand. </a:t>
            </a:r>
          </a:p>
          <a:p>
            <a:pPr marL="0" indent="0">
              <a:spcBef>
                <a:spcPts val="1400"/>
              </a:spcBef>
              <a:buNone/>
            </a:pPr>
            <a:r>
              <a:rPr lang="en-US" sz="2200" dirty="0">
                <a:solidFill>
                  <a:schemeClr val="accent3">
                    <a:lumMod val="25000"/>
                  </a:schemeClr>
                </a:solidFill>
                <a:latin typeface="Abadi" panose="020B0604020104020204" pitchFamily="34" charset="0"/>
              </a:rPr>
              <a:t>This information can be used if an alternate company wants to bid against SpaceX for a rocket launch. In this report we explore the methodology, exploration, and results to overcome this challenge.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523206"/>
            <a:ext cx="10651978" cy="209629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the process mentioned above the algorithm with the best score using out of sample test data, the best algorithm is Support Vector Machine.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20EB5DC-DC32-4EC0-81E2-DAF31D927B90}"/>
              </a:ext>
            </a:extLst>
          </p:cNvPr>
          <p:cNvPicPr>
            <a:picLocks noChangeAspect="1"/>
          </p:cNvPicPr>
          <p:nvPr/>
        </p:nvPicPr>
        <p:blipFill>
          <a:blip r:embed="rId3"/>
          <a:stretch>
            <a:fillRect/>
          </a:stretch>
        </p:blipFill>
        <p:spPr>
          <a:xfrm>
            <a:off x="2781300" y="3068341"/>
            <a:ext cx="5829615" cy="30254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87616"/>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diagonal line starting top left to bottom right are the correctly predicted launch outcomes. The algorithms main flaws lie in the False Negatives in the top left corner where it predicted the rocket to land but didn’t.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E0E2351-4ECD-4B4C-9537-8D22E74BD412}"/>
              </a:ext>
            </a:extLst>
          </p:cNvPr>
          <p:cNvPicPr>
            <a:picLocks noChangeAspect="1"/>
          </p:cNvPicPr>
          <p:nvPr/>
        </p:nvPicPr>
        <p:blipFill>
          <a:blip r:embed="rId3"/>
          <a:stretch>
            <a:fillRect/>
          </a:stretch>
        </p:blipFill>
        <p:spPr>
          <a:xfrm>
            <a:off x="3758137" y="2805419"/>
            <a:ext cx="4539348" cy="3513931"/>
          </a:xfrm>
          <a:prstGeom prst="rect">
            <a:avLst/>
          </a:prstGeom>
        </p:spPr>
      </p:pic>
      <p:sp>
        <p:nvSpPr>
          <p:cNvPr id="6" name="TextBox 5">
            <a:extLst>
              <a:ext uri="{FF2B5EF4-FFF2-40B4-BE49-F238E27FC236}">
                <a16:creationId xmlns:a16="http://schemas.microsoft.com/office/drawing/2014/main" id="{BB680B1C-5125-48EF-B973-B3A1BF462450}"/>
              </a:ext>
            </a:extLst>
          </p:cNvPr>
          <p:cNvSpPr txBox="1"/>
          <p:nvPr/>
        </p:nvSpPr>
        <p:spPr>
          <a:xfrm>
            <a:off x="4921354" y="3541801"/>
            <a:ext cx="301686" cy="369332"/>
          </a:xfrm>
          <a:prstGeom prst="rect">
            <a:avLst/>
          </a:prstGeom>
          <a:noFill/>
        </p:spPr>
        <p:txBody>
          <a:bodyPr wrap="none" rtlCol="0">
            <a:spAutoFit/>
          </a:bodyPr>
          <a:lstStyle/>
          <a:p>
            <a:r>
              <a:rPr lang="en-US" dirty="0">
                <a:solidFill>
                  <a:schemeClr val="bg1"/>
                </a:solidFill>
              </a:rPr>
              <a:t>2</a:t>
            </a:r>
            <a:endParaRPr lang="es-CO" dirty="0">
              <a:solidFill>
                <a:schemeClr val="bg1"/>
              </a:solidFill>
            </a:endParaRPr>
          </a:p>
        </p:txBody>
      </p:sp>
      <p:sp>
        <p:nvSpPr>
          <p:cNvPr id="8" name="TextBox 7">
            <a:extLst>
              <a:ext uri="{FF2B5EF4-FFF2-40B4-BE49-F238E27FC236}">
                <a16:creationId xmlns:a16="http://schemas.microsoft.com/office/drawing/2014/main" id="{6D1D3AD1-F4B9-4656-BB09-BC95B15DBD75}"/>
              </a:ext>
            </a:extLst>
          </p:cNvPr>
          <p:cNvSpPr txBox="1"/>
          <p:nvPr/>
        </p:nvSpPr>
        <p:spPr>
          <a:xfrm>
            <a:off x="6609419" y="3541801"/>
            <a:ext cx="301686" cy="369332"/>
          </a:xfrm>
          <a:prstGeom prst="rect">
            <a:avLst/>
          </a:prstGeom>
          <a:noFill/>
        </p:spPr>
        <p:txBody>
          <a:bodyPr wrap="none" rtlCol="0">
            <a:spAutoFit/>
          </a:bodyPr>
          <a:lstStyle/>
          <a:p>
            <a:r>
              <a:rPr lang="en-US" dirty="0">
                <a:solidFill>
                  <a:schemeClr val="bg1"/>
                </a:solidFill>
              </a:rPr>
              <a:t>2</a:t>
            </a:r>
            <a:endParaRPr lang="es-CO" dirty="0">
              <a:solidFill>
                <a:schemeClr val="bg1"/>
              </a:solidFill>
            </a:endParaRPr>
          </a:p>
        </p:txBody>
      </p:sp>
      <p:sp>
        <p:nvSpPr>
          <p:cNvPr id="10" name="TextBox 9">
            <a:extLst>
              <a:ext uri="{FF2B5EF4-FFF2-40B4-BE49-F238E27FC236}">
                <a16:creationId xmlns:a16="http://schemas.microsoft.com/office/drawing/2014/main" id="{DE415D0D-B693-46BC-8856-6BFC685E07B5}"/>
              </a:ext>
            </a:extLst>
          </p:cNvPr>
          <p:cNvSpPr txBox="1"/>
          <p:nvPr/>
        </p:nvSpPr>
        <p:spPr>
          <a:xfrm>
            <a:off x="4922911" y="4880834"/>
            <a:ext cx="301686" cy="369332"/>
          </a:xfrm>
          <a:prstGeom prst="rect">
            <a:avLst/>
          </a:prstGeom>
          <a:noFill/>
        </p:spPr>
        <p:txBody>
          <a:bodyPr wrap="none" rtlCol="0">
            <a:spAutoFit/>
          </a:bodyPr>
          <a:lstStyle/>
          <a:p>
            <a:r>
              <a:rPr lang="en-US" dirty="0">
                <a:solidFill>
                  <a:schemeClr val="bg1"/>
                </a:solidFill>
              </a:rPr>
              <a:t>1</a:t>
            </a:r>
            <a:endParaRPr lang="es-CO" dirty="0">
              <a:solidFill>
                <a:schemeClr val="bg1"/>
              </a:solidFill>
            </a:endParaRPr>
          </a:p>
        </p:txBody>
      </p:sp>
      <p:sp>
        <p:nvSpPr>
          <p:cNvPr id="11" name="TextBox 10">
            <a:extLst>
              <a:ext uri="{FF2B5EF4-FFF2-40B4-BE49-F238E27FC236}">
                <a16:creationId xmlns:a16="http://schemas.microsoft.com/office/drawing/2014/main" id="{A3422C07-9FDC-4B54-A3EF-0BFBED780E3D}"/>
              </a:ext>
            </a:extLst>
          </p:cNvPr>
          <p:cNvSpPr txBox="1"/>
          <p:nvPr/>
        </p:nvSpPr>
        <p:spPr>
          <a:xfrm>
            <a:off x="6609419" y="4880834"/>
            <a:ext cx="418704" cy="369332"/>
          </a:xfrm>
          <a:prstGeom prst="rect">
            <a:avLst/>
          </a:prstGeom>
          <a:noFill/>
        </p:spPr>
        <p:txBody>
          <a:bodyPr wrap="none" rtlCol="0">
            <a:spAutoFit/>
          </a:bodyPr>
          <a:lstStyle/>
          <a:p>
            <a:r>
              <a:rPr lang="en-US" dirty="0"/>
              <a:t>13</a:t>
            </a:r>
            <a:endParaRPr lang="es-CO" dirty="0"/>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692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main take away was the accomplishment of the main objective to create a model to predict the landing outcome of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is a support vector machine with an accuracy of 94%.</a:t>
            </a:r>
          </a:p>
          <a:p>
            <a:pPr>
              <a:lnSpc>
                <a:spcPct val="100000"/>
              </a:lnSpc>
              <a:spcBef>
                <a:spcPts val="1400"/>
              </a:spcBef>
            </a:pPr>
            <a:r>
              <a:rPr lang="en-US" sz="2200" dirty="0">
                <a:solidFill>
                  <a:schemeClr val="accent3">
                    <a:lumMod val="25000"/>
                  </a:schemeClr>
                </a:solidFill>
                <a:latin typeface="Abadi" panose="020B0604020104020204" pitchFamily="34" charset="0"/>
              </a:rPr>
              <a:t>Some interesting insights of the EDA are the discrepancies between different orbits.</a:t>
            </a:r>
          </a:p>
          <a:p>
            <a:pPr>
              <a:lnSpc>
                <a:spcPct val="100000"/>
              </a:lnSpc>
              <a:spcBef>
                <a:spcPts val="1400"/>
              </a:spcBef>
            </a:pPr>
            <a:r>
              <a:rPr lang="en-US" sz="2200" dirty="0">
                <a:solidFill>
                  <a:schemeClr val="accent3">
                    <a:lumMod val="25000"/>
                  </a:schemeClr>
                </a:solidFill>
                <a:latin typeface="Abadi" panose="020B0604020104020204" pitchFamily="34" charset="0"/>
              </a:rPr>
              <a:t>Lower payload mass launched tend to have a more successful landing 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95583"/>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rgbClr val="0B49CB"/>
                </a:solidFill>
                <a:latin typeface="Abadi"/>
              </a:rPr>
              <a:t>Executive Summary</a:t>
            </a:r>
          </a:p>
          <a:p>
            <a:pPr>
              <a:lnSpc>
                <a:spcPct val="100000"/>
              </a:lnSpc>
              <a:spcBef>
                <a:spcPts val="1400"/>
              </a:spcBef>
            </a:pPr>
            <a:r>
              <a:rPr lang="en-US" sz="1800" dirty="0">
                <a:solidFill>
                  <a:schemeClr val="accent3">
                    <a:lumMod val="25000"/>
                  </a:schemeClr>
                </a:solidFill>
                <a:latin typeface="Abadi"/>
              </a:rPr>
              <a:t>Data collection methodology:</a:t>
            </a:r>
          </a:p>
          <a:p>
            <a:pPr lvl="1">
              <a:lnSpc>
                <a:spcPct val="100000"/>
              </a:lnSpc>
              <a:spcBef>
                <a:spcPts val="1400"/>
              </a:spcBef>
            </a:pPr>
            <a:r>
              <a:rPr lang="en-US" sz="1400" dirty="0">
                <a:solidFill>
                  <a:schemeClr val="accent3">
                    <a:lumMod val="25000"/>
                  </a:schemeClr>
                </a:solidFill>
                <a:latin typeface="Abadi"/>
              </a:rPr>
              <a:t>Two main methods were used to collect all the relevant data needed to initiate data exploration and modelling.</a:t>
            </a:r>
          </a:p>
          <a:p>
            <a:pPr lvl="2">
              <a:lnSpc>
                <a:spcPct val="100000"/>
              </a:lnSpc>
              <a:spcBef>
                <a:spcPts val="1400"/>
              </a:spcBef>
            </a:pPr>
            <a:r>
              <a:rPr lang="en-US" sz="1400" dirty="0">
                <a:solidFill>
                  <a:schemeClr val="accent3">
                    <a:lumMod val="25000"/>
                  </a:schemeClr>
                </a:solidFill>
                <a:latin typeface="Abadi"/>
              </a:rPr>
              <a:t>Web Scrapping SpaceX’s historical data extracted from Wikipedia.</a:t>
            </a:r>
          </a:p>
          <a:p>
            <a:pPr lvl="2">
              <a:lnSpc>
                <a:spcPct val="100000"/>
              </a:lnSpc>
              <a:spcBef>
                <a:spcPts val="1400"/>
              </a:spcBef>
            </a:pPr>
            <a:r>
              <a:rPr lang="en-US" sz="1400" dirty="0">
                <a:solidFill>
                  <a:schemeClr val="accent3">
                    <a:lumMod val="25000"/>
                  </a:schemeClr>
                </a:solidFill>
                <a:latin typeface="Abadi"/>
              </a:rPr>
              <a:t>API integration directly with SpaceX’s web service.</a:t>
            </a:r>
            <a:endParaRPr lang="en-US" sz="1400" dirty="0">
              <a:solidFill>
                <a:schemeClr val="bg2">
                  <a:lumMod val="50000"/>
                </a:schemeClr>
              </a:solidFill>
              <a:latin typeface="Abadi"/>
            </a:endParaRPr>
          </a:p>
          <a:p>
            <a:pPr>
              <a:lnSpc>
                <a:spcPct val="100000"/>
              </a:lnSpc>
              <a:spcBef>
                <a:spcPts val="1400"/>
              </a:spcBef>
            </a:pPr>
            <a:r>
              <a:rPr lang="en-US" sz="1800" dirty="0">
                <a:solidFill>
                  <a:schemeClr val="accent3">
                    <a:lumMod val="25000"/>
                  </a:schemeClr>
                </a:solidFill>
                <a:latin typeface="Abadi"/>
              </a:rPr>
              <a:t>Perform data wrangling</a:t>
            </a:r>
          </a:p>
          <a:p>
            <a:pPr lvl="1">
              <a:lnSpc>
                <a:spcPct val="100000"/>
              </a:lnSpc>
              <a:spcBef>
                <a:spcPts val="1400"/>
              </a:spcBef>
            </a:pPr>
            <a:r>
              <a:rPr lang="en-US" sz="1400" dirty="0">
                <a:solidFill>
                  <a:schemeClr val="accent3">
                    <a:lumMod val="25000"/>
                  </a:schemeClr>
                </a:solidFill>
                <a:latin typeface="Abadi"/>
              </a:rPr>
              <a:t>Basic data cleansing to remove missing, or incoherent data and data type correction.</a:t>
            </a:r>
          </a:p>
          <a:p>
            <a:pPr>
              <a:lnSpc>
                <a:spcPct val="10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0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00000"/>
              </a:lnSpc>
              <a:spcBef>
                <a:spcPts val="1400"/>
              </a:spcBef>
            </a:pPr>
            <a:r>
              <a:rPr lang="en-US" sz="1800" dirty="0">
                <a:solidFill>
                  <a:schemeClr val="accent3">
                    <a:lumMod val="25000"/>
                  </a:schemeClr>
                </a:solidFill>
                <a:latin typeface="Abadi"/>
              </a:rPr>
              <a:t>Perform predictive analysis using classification models</a:t>
            </a:r>
          </a:p>
          <a:p>
            <a:pPr lvl="1">
              <a:lnSpc>
                <a:spcPct val="100000"/>
              </a:lnSpc>
              <a:spcBef>
                <a:spcPts val="1400"/>
              </a:spcBef>
            </a:pPr>
            <a:r>
              <a:rPr lang="en-US" sz="1400" dirty="0">
                <a:solidFill>
                  <a:schemeClr val="accent3">
                    <a:lumMod val="25000"/>
                  </a:schemeClr>
                </a:solidFill>
                <a:latin typeface="Abadi"/>
              </a:rPr>
              <a:t>Feature engineering is used to find the best hyper parameter to optimize results on four different models that were evaluated.</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pic>
        <p:nvPicPr>
          <p:cNvPr id="7" name="Content Placeholder 6" descr="Diagram&#10;&#10;Description automatically generated">
            <a:extLst>
              <a:ext uri="{FF2B5EF4-FFF2-40B4-BE49-F238E27FC236}">
                <a16:creationId xmlns:a16="http://schemas.microsoft.com/office/drawing/2014/main" id="{72477E7E-B0D9-4132-800F-5E96536B66F4}"/>
              </a:ext>
            </a:extLst>
          </p:cNvPr>
          <p:cNvPicPr>
            <a:picLocks noGrp="1" noChangeAspect="1"/>
          </p:cNvPicPr>
          <p:nvPr>
            <p:ph idx="4294967295"/>
          </p:nvPr>
        </p:nvPicPr>
        <p:blipFill>
          <a:blip r:embed="rId3"/>
          <a:stretch>
            <a:fillRect/>
          </a:stretch>
        </p:blipFill>
        <p:spPr>
          <a:xfrm>
            <a:off x="8613914" y="1761859"/>
            <a:ext cx="1253384" cy="4464533"/>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a </a:t>
            </a:r>
            <a:r>
              <a:rPr lang="en-US" sz="2200" b="1" dirty="0">
                <a:solidFill>
                  <a:schemeClr val="accent3">
                    <a:lumMod val="25000"/>
                  </a:schemeClr>
                </a:solidFill>
                <a:latin typeface="Abadi" panose="020B0604020104020204" pitchFamily="34" charset="0"/>
              </a:rPr>
              <a:t>REST API </a:t>
            </a:r>
            <a:r>
              <a:rPr lang="en-US" sz="2200" dirty="0">
                <a:solidFill>
                  <a:schemeClr val="accent3">
                    <a:lumMod val="25000"/>
                  </a:schemeClr>
                </a:solidFill>
                <a:latin typeface="Abadi" panose="020B0604020104020204" pitchFamily="34" charset="0"/>
              </a:rPr>
              <a:t>to obtain information about their launches that contains data about fairings, crew, rocket, capsules, payload, etc. Including </a:t>
            </a:r>
            <a:r>
              <a:rPr lang="en-US" sz="2200" b="1" dirty="0">
                <a:solidFill>
                  <a:schemeClr val="accent3">
                    <a:lumMod val="25000"/>
                  </a:schemeClr>
                </a:solidFill>
                <a:latin typeface="Abadi" panose="020B0604020104020204" pitchFamily="34" charset="0"/>
              </a:rPr>
              <a:t>success status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a:rPr>
              <a:t>Using the GET method we extracted the information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and dropped any unrelated information.</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a:t>
            </a:r>
            <a:r>
              <a:rPr lang="en-US" sz="2200" dirty="0">
                <a:solidFill>
                  <a:schemeClr val="accent3">
                    <a:lumMod val="25000"/>
                  </a:schemeClr>
                </a:solidFill>
                <a:latin typeface="Abadi" panose="020B0604020104020204" pitchFamily="34" charset="0"/>
                <a:hlinkClick r:id="rId4"/>
              </a:rPr>
              <a:t>https://bit.ly/2XoZwva</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Pythons response library is used to download the </a:t>
            </a:r>
            <a:r>
              <a:rPr lang="en-US" sz="2200" b="1" dirty="0">
                <a:solidFill>
                  <a:schemeClr val="accent3">
                    <a:lumMod val="25000"/>
                  </a:schemeClr>
                </a:solidFill>
                <a:latin typeface="Abadi"/>
              </a:rPr>
              <a:t>html file</a:t>
            </a:r>
            <a:r>
              <a:rPr lang="en-US" sz="2200" dirty="0">
                <a:solidFill>
                  <a:schemeClr val="accent3">
                    <a:lumMod val="25000"/>
                  </a:schemeClr>
                </a:solidFill>
                <a:latin typeface="Abadi"/>
              </a:rPr>
              <a:t> into python to parse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data is looped through using the id html tags to filter information and import into </a:t>
            </a:r>
            <a:r>
              <a:rPr lang="en-US" sz="2200" b="1" dirty="0">
                <a:solidFill>
                  <a:schemeClr val="accent3">
                    <a:lumMod val="25000"/>
                  </a:schemeClr>
                </a:solidFill>
                <a:latin typeface="Abadi"/>
              </a:rPr>
              <a:t>Pandas </a:t>
            </a:r>
            <a:r>
              <a:rPr lang="en-US" sz="2200" b="1" dirty="0" err="1">
                <a:solidFill>
                  <a:schemeClr val="accent3">
                    <a:lumMod val="25000"/>
                  </a:schemeClr>
                </a:solidFill>
                <a:latin typeface="Abadi"/>
              </a:rPr>
              <a:t>Dataframes</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https://bit.ly/3BSYdU6</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descr="Diagram&#10;&#10;Description automatically generated">
            <a:extLst>
              <a:ext uri="{FF2B5EF4-FFF2-40B4-BE49-F238E27FC236}">
                <a16:creationId xmlns:a16="http://schemas.microsoft.com/office/drawing/2014/main" id="{57A51720-80C4-46F4-9C9B-73A511A620DE}"/>
              </a:ext>
            </a:extLst>
          </p:cNvPr>
          <p:cNvPicPr>
            <a:picLocks noChangeAspect="1"/>
          </p:cNvPicPr>
          <p:nvPr/>
        </p:nvPicPr>
        <p:blipFill>
          <a:blip r:embed="rId4"/>
          <a:stretch>
            <a:fillRect/>
          </a:stretch>
        </p:blipFill>
        <p:spPr>
          <a:xfrm>
            <a:off x="7701169" y="1371072"/>
            <a:ext cx="2027206" cy="534881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Basic data wrangling technics are used to clear values from </a:t>
            </a:r>
            <a:r>
              <a:rPr lang="en-US" sz="2200" dirty="0" err="1">
                <a:solidFill>
                  <a:schemeClr val="accent3">
                    <a:lumMod val="25000"/>
                  </a:schemeClr>
                </a:solidFill>
                <a:latin typeface="Abadi" panose="020B0604020104020204" pitchFamily="34" charset="0"/>
              </a:rPr>
              <a:t>potencial</a:t>
            </a:r>
            <a:r>
              <a:rPr lang="en-US" sz="2200" dirty="0">
                <a:solidFill>
                  <a:schemeClr val="accent3">
                    <a:lumMod val="25000"/>
                  </a:schemeClr>
                </a:solidFill>
                <a:latin typeface="Abadi" panose="020B0604020104020204" pitchFamily="34" charset="0"/>
              </a:rPr>
              <a:t> problems that could show up later in the process of modelling of feature engineering. The main look outs that were filtered were: Null values, Correct data types, Convert categorical values, Simply values</a:t>
            </a:r>
          </a:p>
          <a:p>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https://bit.ly/3vtx7kg</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Diagram&#10;&#10;Description automatically generated">
            <a:extLst>
              <a:ext uri="{FF2B5EF4-FFF2-40B4-BE49-F238E27FC236}">
                <a16:creationId xmlns:a16="http://schemas.microsoft.com/office/drawing/2014/main" id="{40CA61E0-4678-4F88-AE48-61C6C566DADD}"/>
              </a:ext>
            </a:extLst>
          </p:cNvPr>
          <p:cNvPicPr>
            <a:picLocks noChangeAspect="1"/>
          </p:cNvPicPr>
          <p:nvPr/>
        </p:nvPicPr>
        <p:blipFill>
          <a:blip r:embed="rId4"/>
          <a:stretch>
            <a:fillRect/>
          </a:stretch>
        </p:blipFill>
        <p:spPr>
          <a:xfrm>
            <a:off x="1781175" y="4141512"/>
            <a:ext cx="8629650" cy="1952625"/>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700</TotalTime>
  <Words>1830</Words>
  <Application>Microsoft Office PowerPoint</Application>
  <PresentationFormat>Widescreen</PresentationFormat>
  <Paragraphs>177</Paragraphs>
  <Slides>44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Vitto Russo Munarriz</cp:lastModifiedBy>
  <cp:revision>213</cp:revision>
  <dcterms:created xsi:type="dcterms:W3CDTF">2021-04-29T18:58:34Z</dcterms:created>
  <dcterms:modified xsi:type="dcterms:W3CDTF">2021-10-18T04:23:11Z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